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76" r:id="rId10"/>
    <p:sldId id="262" r:id="rId11"/>
    <p:sldId id="263" r:id="rId12"/>
    <p:sldId id="264" r:id="rId13"/>
    <p:sldId id="265" r:id="rId14"/>
    <p:sldId id="267" r:id="rId15"/>
    <p:sldId id="268" r:id="rId16"/>
    <p:sldId id="272" r:id="rId17"/>
    <p:sldId id="277" r:id="rId18"/>
    <p:sldId id="274" r:id="rId19"/>
    <p:sldId id="275" r:id="rId20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72">
          <p15:clr>
            <a:srgbClr val="A4A3A4"/>
          </p15:clr>
        </p15:guide>
        <p15:guide id="4" pos="288">
          <p15:clr>
            <a:srgbClr val="A4A3A4"/>
          </p15:clr>
        </p15:guide>
        <p15:guide id="5" orient="horz" pos="270">
          <p15:clr>
            <a:srgbClr val="A4A3A4"/>
          </p15:clr>
        </p15:guide>
        <p15:guide id="6" orient="horz" pos="29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i8hPrmcH8dnRviSmnfn8s6UYQc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0"/>
  </p:normalViewPr>
  <p:slideViewPr>
    <p:cSldViewPr snapToGrid="0">
      <p:cViewPr varScale="1">
        <p:scale>
          <a:sx n="93" d="100"/>
          <a:sy n="93" d="100"/>
        </p:scale>
        <p:origin x="513" y="5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200656cf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5200656cf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ACEEFE0B-F9F6-178E-669D-41200DE1C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>
            <a:extLst>
              <a:ext uri="{FF2B5EF4-FFF2-40B4-BE49-F238E27FC236}">
                <a16:creationId xmlns:a16="http://schemas.microsoft.com/office/drawing/2014/main" id="{F89F532B-5FE7-A1C6-66C1-EB2582B4E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>
            <a:extLst>
              <a:ext uri="{FF2B5EF4-FFF2-40B4-BE49-F238E27FC236}">
                <a16:creationId xmlns:a16="http://schemas.microsoft.com/office/drawing/2014/main" id="{2863BBA2-FCEC-AAB7-C8E5-09F94F62C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50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200656cfa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5200656cf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200656cfa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35200656cf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rk Blue">
  <p:cSld name="Title Slide - Dark Blu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9"/>
          <p:cNvPicPr preferRelativeResize="0"/>
          <p:nvPr/>
        </p:nvPicPr>
        <p:blipFill rotWithShape="1">
          <a:blip r:embed="rId2">
            <a:alphaModFix/>
          </a:blip>
          <a:srcRect t="7812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9"/>
          <p:cNvSpPr/>
          <p:nvPr/>
        </p:nvSpPr>
        <p:spPr>
          <a:xfrm rot="10800000">
            <a:off x="0" y="0"/>
            <a:ext cx="9144001" cy="5143499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9"/>
          <p:cNvPicPr preferRelativeResize="0"/>
          <p:nvPr/>
        </p:nvPicPr>
        <p:blipFill rotWithShape="1">
          <a:blip r:embed="rId3">
            <a:alphaModFix/>
          </a:blip>
          <a:srcRect l="13149" t="29483" r="13581" b="28302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>
            <a:spLocks noGrp="1"/>
          </p:cNvSpPr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sz="4125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body" idx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s">
  <p:cSld name="TItle and Bulle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0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20" name="Google Shape;20;p20"/>
          <p:cNvPicPr preferRelativeResize="0"/>
          <p:nvPr/>
        </p:nvPicPr>
        <p:blipFill rotWithShape="1">
          <a:blip r:embed="rId2">
            <a:alphaModFix amt="50000"/>
          </a:blip>
          <a:srcRect l="12472" t="27463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0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-US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Light Blue">
  <p:cSld name="End Slide - Light Blu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title"/>
          </p:nvPr>
        </p:nvSpPr>
        <p:spPr>
          <a:xfrm>
            <a:off x="529290" y="-1501835"/>
            <a:ext cx="8085415" cy="87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4" name="Google Shape;24;p21" descr="Medical History Moment - The Founding of Johns Hopkins University ..."/>
          <p:cNvPicPr preferRelativeResize="0"/>
          <p:nvPr/>
        </p:nvPicPr>
        <p:blipFill rotWithShape="1">
          <a:blip r:embed="rId2">
            <a:alphaModFix/>
          </a:blip>
          <a:srcRect l="6323" t="7786" r="6322" b="18463"/>
          <a:stretch/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1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gradFill>
            <a:gsLst>
              <a:gs pos="0">
                <a:srgbClr val="69ACE5">
                  <a:alpha val="84705"/>
                </a:srgbClr>
              </a:gs>
              <a:gs pos="75000">
                <a:srgbClr val="3B6FAF">
                  <a:alpha val="84705"/>
                </a:srgbClr>
              </a:gs>
              <a:gs pos="100000">
                <a:srgbClr val="3B6FAF">
                  <a:alpha val="84705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21"/>
          <p:cNvPicPr preferRelativeResize="0"/>
          <p:nvPr/>
        </p:nvPicPr>
        <p:blipFill rotWithShape="1">
          <a:blip r:embed="rId3">
            <a:alphaModFix/>
          </a:blip>
          <a:srcRect l="15642" t="22639" r="15938" b="21110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1"/>
          <p:cNvSpPr/>
          <p:nvPr/>
        </p:nvSpPr>
        <p:spPr>
          <a:xfrm>
            <a:off x="2989545" y="4719637"/>
            <a:ext cx="3164903" cy="21709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81625" tIns="40800" rIns="81625" bIns="408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2025, All Rights Reserved.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4 Items and Text - Simple">
  <p:cSld name="3_4 Items and Text - Simp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530351" y="107119"/>
            <a:ext cx="8088983" cy="8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22"/>
          <p:cNvSpPr/>
          <p:nvPr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2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3" name="Google Shape;33;p22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-US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 amt="50000"/>
          </a:blip>
          <a:srcRect l="12472" t="27463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nd Image - Simple Small">
  <p:cSld name="Bullets and Image - Simple Small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>
            <a:spLocks noGrp="1"/>
          </p:cNvSpPr>
          <p:nvPr>
            <p:ph type="title"/>
          </p:nvPr>
        </p:nvSpPr>
        <p:spPr>
          <a:xfrm>
            <a:off x="533920" y="107119"/>
            <a:ext cx="8152880" cy="8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23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9" name="Google Shape;39;p23"/>
          <p:cNvSpPr>
            <a:spLocks noGrp="1"/>
          </p:cNvSpPr>
          <p:nvPr>
            <p:ph type="pic" idx="2"/>
          </p:nvPr>
        </p:nvSpPr>
        <p:spPr>
          <a:xfrm>
            <a:off x="4572000" y="1389888"/>
            <a:ext cx="4114800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" name="Google Shape;40;p23"/>
          <p:cNvSpPr txBox="1">
            <a:spLocks noGrp="1"/>
          </p:cNvSpPr>
          <p:nvPr>
            <p:ph type="body" idx="3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1" name="Google Shape;41;p23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-U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" name="Google Shape;42;p23"/>
          <p:cNvPicPr preferRelativeResize="0"/>
          <p:nvPr/>
        </p:nvPicPr>
        <p:blipFill rotWithShape="1">
          <a:blip r:embed="rId2">
            <a:alphaModFix amt="50000"/>
          </a:blip>
          <a:srcRect l="12472" t="27463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ullets and Image - Simple Small">
  <p:cSld name="2_Bullets and Image - Simple Small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533920" y="107119"/>
            <a:ext cx="8152880" cy="8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24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4"/>
          <p:cNvSpPr>
            <a:spLocks noGrp="1"/>
          </p:cNvSpPr>
          <p:nvPr>
            <p:ph type="pic" idx="2"/>
          </p:nvPr>
        </p:nvSpPr>
        <p:spPr>
          <a:xfrm>
            <a:off x="522711" y="1389888"/>
            <a:ext cx="3921623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" name="Google Shape;48;p24"/>
          <p:cNvSpPr>
            <a:spLocks noGrp="1"/>
          </p:cNvSpPr>
          <p:nvPr>
            <p:ph type="pic" idx="3"/>
          </p:nvPr>
        </p:nvSpPr>
        <p:spPr>
          <a:xfrm>
            <a:off x="4765176" y="1389888"/>
            <a:ext cx="3921623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9" name="Google Shape;49;p24"/>
          <p:cNvSpPr txBox="1">
            <a:spLocks noGrp="1"/>
          </p:cNvSpPr>
          <p:nvPr>
            <p:ph type="body" idx="4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0" name="Google Shape;50;p24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-U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" name="Google Shape;51;p24"/>
          <p:cNvPicPr preferRelativeResize="0"/>
          <p:nvPr/>
        </p:nvPicPr>
        <p:blipFill rotWithShape="1">
          <a:blip r:embed="rId2">
            <a:alphaModFix amt="50000"/>
          </a:blip>
          <a:srcRect l="12472" t="27463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s and Image - Simple Small">
  <p:cSld name="1_Bullets and Image - Simple Small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title"/>
          </p:nvPr>
        </p:nvSpPr>
        <p:spPr>
          <a:xfrm>
            <a:off x="530352" y="107118"/>
            <a:ext cx="8164088" cy="85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sz="3000" b="1" i="0" u="none" strike="noStrike" cap="non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25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6" name="Google Shape;56;p25"/>
          <p:cNvSpPr>
            <a:spLocks noGrp="1"/>
          </p:cNvSpPr>
          <p:nvPr>
            <p:ph type="pic" idx="2"/>
          </p:nvPr>
        </p:nvSpPr>
        <p:spPr>
          <a:xfrm>
            <a:off x="457200" y="1272249"/>
            <a:ext cx="4114800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7" name="Google Shape;57;p25"/>
          <p:cNvSpPr txBox="1">
            <a:spLocks noGrp="1"/>
          </p:cNvSpPr>
          <p:nvPr>
            <p:ph type="body" idx="3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8" name="Google Shape;58;p25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-US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" name="Google Shape;59;p25"/>
          <p:cNvPicPr preferRelativeResize="0"/>
          <p:nvPr/>
        </p:nvPicPr>
        <p:blipFill rotWithShape="1">
          <a:blip r:embed="rId2">
            <a:alphaModFix amt="50000"/>
          </a:blip>
          <a:srcRect l="12472" t="27463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Image and Bullets">
  <p:cSld name="1_Big Image and Bulle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26"/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4" name="Google Shape;64;p26"/>
          <p:cNvSpPr>
            <a:spLocks noGrp="1"/>
          </p:cNvSpPr>
          <p:nvPr>
            <p:ph type="pic" idx="2"/>
          </p:nvPr>
        </p:nvSpPr>
        <p:spPr>
          <a:xfrm>
            <a:off x="4069762" y="0"/>
            <a:ext cx="507423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5" name="Google Shape;65;p26"/>
          <p:cNvSpPr txBox="1">
            <a:spLocks noGrp="1"/>
          </p:cNvSpPr>
          <p:nvPr>
            <p:ph type="body" idx="3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6" name="Google Shape;66;p26"/>
          <p:cNvSpPr txBox="1"/>
          <p:nvPr/>
        </p:nvSpPr>
        <p:spPr>
          <a:xfrm>
            <a:off x="-400049" y="4895931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-US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able or Image">
  <p:cSld name="1_Table or Imag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27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7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-U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" name="Google Shape;71;p27"/>
          <p:cNvPicPr preferRelativeResize="0"/>
          <p:nvPr/>
        </p:nvPicPr>
        <p:blipFill rotWithShape="1">
          <a:blip r:embed="rId2">
            <a:alphaModFix amt="50000"/>
          </a:blip>
          <a:srcRect l="12472" t="27463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l/OpenFWI%E2%80%8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title"/>
          </p:nvPr>
        </p:nvSpPr>
        <p:spPr>
          <a:xfrm>
            <a:off x="467748" y="1860321"/>
            <a:ext cx="6963689" cy="36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/>
              <a:t>Comparative Study of Data-Driven and Compressed Sensing Methods in FWI</a:t>
            </a:r>
            <a:endParaRPr sz="3200"/>
          </a:p>
        </p:txBody>
      </p:sp>
      <p:sp>
        <p:nvSpPr>
          <p:cNvPr id="78" name="Google Shape;78;p1"/>
          <p:cNvSpPr txBox="1">
            <a:spLocks noGrp="1"/>
          </p:cNvSpPr>
          <p:nvPr>
            <p:ph type="body" idx="1"/>
          </p:nvPr>
        </p:nvSpPr>
        <p:spPr>
          <a:xfrm>
            <a:off x="467748" y="3056187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Zhongyu Lin, Zhijun Zhang, Zhehao Zhang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533919" y="271723"/>
            <a:ext cx="4885104" cy="671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DL Methods</a:t>
            </a:r>
            <a:endParaRPr/>
          </a:p>
        </p:txBody>
      </p:sp>
      <p:sp>
        <p:nvSpPr>
          <p:cNvPr id="150" name="Google Shape;150;p9"/>
          <p:cNvSpPr txBox="1"/>
          <p:nvPr/>
        </p:nvSpPr>
        <p:spPr>
          <a:xfrm>
            <a:off x="533919" y="1229864"/>
            <a:ext cx="19782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VelocityGAN:  </a:t>
            </a:r>
            <a:endParaRPr sz="20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3744135" y="3509172"/>
            <a:ext cx="5163101" cy="109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Advantages: </a:t>
            </a:r>
            <a: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Produces richer and more realistic geological details. Better robustness against overfitting compared to </a:t>
            </a:r>
            <a:r>
              <a:rPr lang="en-US" sz="14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InversionNet</a:t>
            </a:r>
            <a: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Limitations: </a:t>
            </a:r>
            <a: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is unstable and more prone to mode collapse. Requires significantly longer training times.</a:t>
            </a:r>
            <a:b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533920" y="1738867"/>
            <a:ext cx="329693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Idea: 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data-driven inversion method that treats seismic inversion as an image-to-image translation task. By using a GAN, it learns task-specific regularization, with the discriminator penalizing unrealistic velocity maps based on training data distributions. 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9" descr="图表, 表面图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0856" y="696985"/>
            <a:ext cx="4497169" cy="272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533919" y="271723"/>
            <a:ext cx="4885104" cy="671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DL Methods</a:t>
            </a:r>
            <a:endParaRPr/>
          </a:p>
        </p:txBody>
      </p:sp>
      <p:sp>
        <p:nvSpPr>
          <p:cNvPr id="166" name="Google Shape;166;p10"/>
          <p:cNvSpPr txBox="1"/>
          <p:nvPr/>
        </p:nvSpPr>
        <p:spPr>
          <a:xfrm>
            <a:off x="533919" y="1051196"/>
            <a:ext cx="1179378" cy="40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UPFWI:</a:t>
            </a:r>
            <a:endParaRPr sz="20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3744135" y="3609895"/>
            <a:ext cx="4995603" cy="109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Advantages: </a:t>
            </a:r>
            <a: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need for labeled velocity maps. Potentially applicable to real field data with no annotations.</a:t>
            </a:r>
            <a:endParaRPr dirty="0"/>
          </a:p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Limitations: </a:t>
            </a:r>
            <a: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 modeling introduces cumulative errors. Achieves lower accuracy compared to supervised methods.</a:t>
            </a:r>
            <a:endParaRPr dirty="0"/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None/>
            </a:pPr>
            <a:br>
              <a:rPr lang="en-US" sz="1600" b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533919" y="1451482"/>
            <a:ext cx="3327326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Idea: 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unsupervised method combining PDE-based forward modeling and CNN-based inversion, requiring only seismic data. Team also introduced the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OpenFWI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dataset, with experiments showing UPFWI achieves accuracy comparable to supervised methods and even surpasses them with more data.  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0" descr="图片包含 图表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4135" y="863026"/>
            <a:ext cx="5457492" cy="258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>
            <a:spLocks noGrp="1"/>
          </p:cNvSpPr>
          <p:nvPr>
            <p:ph type="title"/>
          </p:nvPr>
        </p:nvSpPr>
        <p:spPr>
          <a:xfrm>
            <a:off x="428041" y="288758"/>
            <a:ext cx="3884077" cy="65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 Evaluation Method</a:t>
            </a:r>
            <a:endParaRPr/>
          </a:p>
        </p:txBody>
      </p:sp>
      <p:sp>
        <p:nvSpPr>
          <p:cNvPr id="175" name="Google Shape;175;p11"/>
          <p:cNvSpPr txBox="1"/>
          <p:nvPr/>
        </p:nvSpPr>
        <p:spPr>
          <a:xfrm>
            <a:off x="590875" y="1277161"/>
            <a:ext cx="2957688" cy="314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SSIM: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how similar two images are based on luminance, contrast, and structural information.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ranges between 0 and 1; closer to 1 indicates better similarity.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SSIM captures perceived visual similarity more effectively than pure pixel-wise metrics.</a:t>
            </a:r>
            <a:endParaRPr dirty="0"/>
          </a:p>
        </p:txBody>
      </p:sp>
      <p:pic>
        <p:nvPicPr>
          <p:cNvPr id="176" name="Google Shape;176;p11" descr="表格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563" y="845016"/>
            <a:ext cx="5595437" cy="400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C91750A3-8E2C-B31F-C5BC-17D1C115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28" y="2453080"/>
            <a:ext cx="2001204" cy="677426"/>
          </a:xfrm>
          <a:prstGeom prst="rect">
            <a:avLst/>
          </a:prstGeom>
        </p:spPr>
      </p:pic>
      <p:sp>
        <p:nvSpPr>
          <p:cNvPr id="196" name="Google Shape;196;p15"/>
          <p:cNvSpPr txBox="1"/>
          <p:nvPr/>
        </p:nvSpPr>
        <p:spPr>
          <a:xfrm>
            <a:off x="505326" y="426538"/>
            <a:ext cx="4572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Compressed Sensing </a:t>
            </a:r>
            <a:endParaRPr sz="3000" b="1" dirty="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EEBB15-CDAF-1B41-A556-060F8C3B78F8}"/>
              </a:ext>
            </a:extLst>
          </p:cNvPr>
          <p:cNvSpPr txBox="1"/>
          <p:nvPr/>
        </p:nvSpPr>
        <p:spPr>
          <a:xfrm>
            <a:off x="562476" y="1110344"/>
            <a:ext cx="1306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dk2"/>
                </a:solidFill>
                <a:latin typeface="Tahoma"/>
                <a:ea typeface="Tahoma"/>
                <a:cs typeface="Tahoma"/>
              </a:rPr>
              <a:t>K-SVD</a:t>
            </a:r>
            <a:endParaRPr lang="zh-CN" altLang="en-US" sz="2000" b="1" dirty="0">
              <a:solidFill>
                <a:schemeClr val="dk2"/>
              </a:solidFill>
              <a:latin typeface="Tahoma"/>
              <a:cs typeface="Tahom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505909-D78F-2E65-5715-D8B66B375BDB}"/>
              </a:ext>
            </a:extLst>
          </p:cNvPr>
          <p:cNvSpPr txBox="1"/>
          <p:nvPr/>
        </p:nvSpPr>
        <p:spPr>
          <a:xfrm>
            <a:off x="562476" y="1453379"/>
            <a:ext cx="1788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dk2"/>
                </a:solidFill>
                <a:latin typeface="Tahoma"/>
                <a:ea typeface="Tahoma"/>
                <a:cs typeface="Tahoma"/>
              </a:rPr>
              <a:t>1.</a:t>
            </a:r>
            <a:r>
              <a:rPr lang="zh-CN" altLang="en-US" b="1" dirty="0">
                <a:solidFill>
                  <a:schemeClr val="dk2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altLang="zh-CN" b="1" dirty="0">
                <a:solidFill>
                  <a:schemeClr val="dk2"/>
                </a:solidFill>
                <a:latin typeface="Tahoma"/>
                <a:ea typeface="Tahoma"/>
                <a:cs typeface="Tahoma"/>
              </a:rPr>
              <a:t>Problem Setup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4FB59D-5549-45F8-32B3-FD2C387CB88F}"/>
              </a:ext>
            </a:extLst>
          </p:cNvPr>
          <p:cNvSpPr txBox="1"/>
          <p:nvPr/>
        </p:nvSpPr>
        <p:spPr>
          <a:xfrm>
            <a:off x="562476" y="1761156"/>
            <a:ext cx="2066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Forward: Velocity map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1CE7F77-0902-83E5-7D5F-A44B8D02C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771" y="1708182"/>
            <a:ext cx="936356" cy="36517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D5C17B1-DB18-F722-8A4A-2E7B764D2ABC}"/>
              </a:ext>
            </a:extLst>
          </p:cNvPr>
          <p:cNvSpPr txBox="1"/>
          <p:nvPr/>
        </p:nvSpPr>
        <p:spPr>
          <a:xfrm>
            <a:off x="3531739" y="1736882"/>
            <a:ext cx="1347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seismic gather </a:t>
            </a:r>
            <a:endParaRPr lang="zh-CN" altLang="en-US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09B5CBF6-0C79-DF1F-B19F-F6A28CC32CDF}"/>
              </a:ext>
            </a:extLst>
          </p:cNvPr>
          <p:cNvSpPr/>
          <p:nvPr/>
        </p:nvSpPr>
        <p:spPr>
          <a:xfrm>
            <a:off x="3314409" y="1856279"/>
            <a:ext cx="274049" cy="1175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D193F74-CA22-50AA-11BE-4284F83BC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58" y="1741598"/>
            <a:ext cx="939117" cy="30777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295400E-F109-3793-45C6-F728D075122B}"/>
              </a:ext>
            </a:extLst>
          </p:cNvPr>
          <p:cNvSpPr txBox="1"/>
          <p:nvPr/>
        </p:nvSpPr>
        <p:spPr>
          <a:xfrm>
            <a:off x="5772875" y="1708182"/>
            <a:ext cx="1559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via wave physics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CC8464-F79C-AE41-D964-59700500060B}"/>
              </a:ext>
            </a:extLst>
          </p:cNvPr>
          <p:cNvSpPr txBox="1"/>
          <p:nvPr/>
        </p:nvSpPr>
        <p:spPr>
          <a:xfrm>
            <a:off x="562476" y="2051319"/>
            <a:ext cx="5535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Inverse goal: Recover v</a:t>
            </a:r>
            <a:r>
              <a:rPr lang="zh-CN" altLang="en-US" dirty="0"/>
              <a:t> </a:t>
            </a:r>
            <a:r>
              <a:rPr lang="en-US" altLang="zh-CN" dirty="0"/>
              <a:t>from new s without a full PDE solve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9D98F1-71B5-0276-6F62-848EBA77B42E}"/>
              </a:ext>
            </a:extLst>
          </p:cNvPr>
          <p:cNvSpPr txBox="1"/>
          <p:nvPr/>
        </p:nvSpPr>
        <p:spPr>
          <a:xfrm>
            <a:off x="562476" y="23000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dk2"/>
                </a:solidFill>
                <a:latin typeface="Tahoma"/>
                <a:ea typeface="Tahoma"/>
                <a:cs typeface="Tahoma"/>
              </a:rPr>
              <a:t>2. Joint Dictionary Learning (K-SVD)</a:t>
            </a:r>
            <a:endParaRPr lang="zh-CN" altLang="en-US" b="1" dirty="0">
              <a:solidFill>
                <a:schemeClr val="dk2"/>
              </a:solidFill>
              <a:latin typeface="Tahoma"/>
              <a:cs typeface="Tahoma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35CC041-CC7B-E812-E3B3-1DCFC39E9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18" y="2562700"/>
            <a:ext cx="2656009" cy="68423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FDF07CD-2ED5-A0E3-B266-9B8A030D88E5}"/>
              </a:ext>
            </a:extLst>
          </p:cNvPr>
          <p:cNvSpPr txBox="1"/>
          <p:nvPr/>
        </p:nvSpPr>
        <p:spPr>
          <a:xfrm>
            <a:off x="1215619" y="3050428"/>
            <a:ext cx="1135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/>
              <a:t>Data matrices</a:t>
            </a:r>
            <a:endParaRPr lang="zh-CN" altLang="en-US" sz="1100" dirty="0"/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45702827-4B03-458E-FA57-1183408C1792}"/>
              </a:ext>
            </a:extLst>
          </p:cNvPr>
          <p:cNvSpPr/>
          <p:nvPr/>
        </p:nvSpPr>
        <p:spPr>
          <a:xfrm>
            <a:off x="3484353" y="2801005"/>
            <a:ext cx="274049" cy="1175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5F7675C-C1A6-0E4E-F177-3B419D46A212}"/>
              </a:ext>
            </a:extLst>
          </p:cNvPr>
          <p:cNvSpPr txBox="1"/>
          <p:nvPr/>
        </p:nvSpPr>
        <p:spPr>
          <a:xfrm>
            <a:off x="4063339" y="3050428"/>
            <a:ext cx="884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/>
              <a:t>Dictionary</a:t>
            </a:r>
            <a:endParaRPr lang="zh-CN" altLang="en-US" sz="11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F8D53F2-D4FF-39A9-C602-623F110A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2891" y="2669720"/>
            <a:ext cx="2403408" cy="198167"/>
          </a:xfrm>
          <a:prstGeom prst="rect">
            <a:avLst/>
          </a:prstGeom>
        </p:spPr>
      </p:pic>
      <p:sp>
        <p:nvSpPr>
          <p:cNvPr id="34" name="右箭头 33">
            <a:extLst>
              <a:ext uri="{FF2B5EF4-FFF2-40B4-BE49-F238E27FC236}">
                <a16:creationId xmlns:a16="http://schemas.microsoft.com/office/drawing/2014/main" id="{87A0511F-1581-E40C-8C22-57F12C2DDC3C}"/>
              </a:ext>
            </a:extLst>
          </p:cNvPr>
          <p:cNvSpPr/>
          <p:nvPr/>
        </p:nvSpPr>
        <p:spPr>
          <a:xfrm>
            <a:off x="5960837" y="2733028"/>
            <a:ext cx="274049" cy="1175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1B5B14F-C46B-68DC-C767-D1226E220EBF}"/>
              </a:ext>
            </a:extLst>
          </p:cNvPr>
          <p:cNvSpPr txBox="1"/>
          <p:nvPr/>
        </p:nvSpPr>
        <p:spPr>
          <a:xfrm>
            <a:off x="7025758" y="2985325"/>
            <a:ext cx="10969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/>
              <a:t>Sparse codes</a:t>
            </a:r>
            <a:endParaRPr lang="zh-CN" altLang="en-US" sz="11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FDC765C-6612-2DD2-012B-61FE54CAD4DC}"/>
              </a:ext>
            </a:extLst>
          </p:cNvPr>
          <p:cNvSpPr txBox="1"/>
          <p:nvPr/>
        </p:nvSpPr>
        <p:spPr>
          <a:xfrm>
            <a:off x="562476" y="3246935"/>
            <a:ext cx="2436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dk2"/>
                </a:solidFill>
                <a:latin typeface="Tahoma"/>
                <a:ea typeface="Tahoma"/>
                <a:cs typeface="Tahoma"/>
              </a:rPr>
              <a:t>3</a:t>
            </a:r>
            <a:r>
              <a:rPr lang="en-US" altLang="zh-CN" dirty="0"/>
              <a:t>. </a:t>
            </a:r>
            <a:r>
              <a:rPr lang="en-US" altLang="zh-CN" b="1" dirty="0">
                <a:solidFill>
                  <a:schemeClr val="dk2"/>
                </a:solidFill>
                <a:latin typeface="Tahoma"/>
                <a:ea typeface="Tahoma"/>
                <a:cs typeface="Tahoma"/>
              </a:rPr>
              <a:t>Alternating Algorithm</a:t>
            </a:r>
            <a:endParaRPr lang="zh-CN" altLang="en-US" b="1" dirty="0">
              <a:solidFill>
                <a:schemeClr val="dk2"/>
              </a:solidFill>
              <a:latin typeface="Tahoma"/>
              <a:cs typeface="Tahoma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9273F88-50FC-A0A3-3810-D58D775AD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118" y="3558524"/>
            <a:ext cx="2176334" cy="39259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50CA5F3-E154-339E-63BE-88E90CBDA7F6}"/>
              </a:ext>
            </a:extLst>
          </p:cNvPr>
          <p:cNvSpPr txBox="1"/>
          <p:nvPr/>
        </p:nvSpPr>
        <p:spPr>
          <a:xfrm>
            <a:off x="1144081" y="3932182"/>
            <a:ext cx="10521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/>
              <a:t>E-step (OMP)</a:t>
            </a:r>
            <a:endParaRPr lang="zh-CN" altLang="en-US" sz="1100" b="1" dirty="0"/>
          </a:p>
        </p:txBody>
      </p:sp>
      <p:sp>
        <p:nvSpPr>
          <p:cNvPr id="44" name="右箭头 43">
            <a:extLst>
              <a:ext uri="{FF2B5EF4-FFF2-40B4-BE49-F238E27FC236}">
                <a16:creationId xmlns:a16="http://schemas.microsoft.com/office/drawing/2014/main" id="{D3E4B1AB-FE2C-6E43-7A74-DBF73AE929C7}"/>
              </a:ext>
            </a:extLst>
          </p:cNvPr>
          <p:cNvSpPr/>
          <p:nvPr/>
        </p:nvSpPr>
        <p:spPr>
          <a:xfrm>
            <a:off x="2998970" y="3633690"/>
            <a:ext cx="274049" cy="1175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DDA1894-8422-4ABA-C36C-9DA20C467B39}"/>
              </a:ext>
            </a:extLst>
          </p:cNvPr>
          <p:cNvSpPr txBox="1"/>
          <p:nvPr/>
        </p:nvSpPr>
        <p:spPr>
          <a:xfrm>
            <a:off x="3871628" y="3932182"/>
            <a:ext cx="10521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/>
              <a:t>M-step (SVD)</a:t>
            </a:r>
            <a:endParaRPr lang="zh-CN" altLang="en-US" sz="1100" b="1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5BA27EF-F526-1BD3-A9EC-2175EF9E68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3532" y="3538678"/>
            <a:ext cx="1945007" cy="322632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C880A653-0D24-75C5-418F-A43094095A3C}"/>
              </a:ext>
            </a:extLst>
          </p:cNvPr>
          <p:cNvSpPr txBox="1"/>
          <p:nvPr/>
        </p:nvSpPr>
        <p:spPr>
          <a:xfrm>
            <a:off x="5440855" y="3521648"/>
            <a:ext cx="432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set</a:t>
            </a:r>
            <a:endParaRPr lang="zh-CN" altLang="en-US" sz="1200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482D16F-D8D0-1E97-5089-C52384236C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2832" y="3521647"/>
            <a:ext cx="1763107" cy="22957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A4597BD8-FED4-0430-16D3-8BE37AE77FA8}"/>
              </a:ext>
            </a:extLst>
          </p:cNvPr>
          <p:cNvSpPr txBox="1"/>
          <p:nvPr/>
        </p:nvSpPr>
        <p:spPr>
          <a:xfrm>
            <a:off x="572547" y="41706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dk2"/>
                </a:solidFill>
                <a:latin typeface="Tahoma"/>
                <a:ea typeface="Tahoma"/>
                <a:cs typeface="Tahoma"/>
              </a:rPr>
              <a:t>4. Test-time Inversion</a:t>
            </a:r>
            <a:endParaRPr lang="zh-CN" altLang="en-US" b="1" dirty="0">
              <a:solidFill>
                <a:schemeClr val="dk2"/>
              </a:solidFill>
              <a:latin typeface="Tahoma"/>
              <a:cs typeface="Tahom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0161ED3-9349-B7FF-7629-FFBB31E2F94B}"/>
              </a:ext>
            </a:extLst>
          </p:cNvPr>
          <p:cNvSpPr txBox="1"/>
          <p:nvPr/>
        </p:nvSpPr>
        <p:spPr>
          <a:xfrm>
            <a:off x="715118" y="4477286"/>
            <a:ext cx="4135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Sparse-code y with the learned seismic dictionary</a:t>
            </a:r>
            <a:endParaRPr lang="zh-CN" altLang="en-US" dirty="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795FB452-BB57-28DF-7F0A-2D14BA7C9D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9856" y="4496358"/>
            <a:ext cx="2656009" cy="265601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94F5EED2-6BD6-6537-A165-E175FE348DD4}"/>
              </a:ext>
            </a:extLst>
          </p:cNvPr>
          <p:cNvSpPr txBox="1"/>
          <p:nvPr/>
        </p:nvSpPr>
        <p:spPr>
          <a:xfrm>
            <a:off x="3020618" y="4766675"/>
            <a:ext cx="1877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Reconstruct velocity</a:t>
            </a:r>
            <a:endParaRPr lang="zh-CN" altLang="en-US" dirty="0"/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928E2876-0AEA-9087-5B5A-10B506857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3758" y="4747563"/>
            <a:ext cx="2001204" cy="3440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DDEA34D9-EDD6-DDD8-C655-B0D7B1F21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r="11798"/>
          <a:stretch/>
        </p:blipFill>
        <p:spPr bwMode="auto">
          <a:xfrm>
            <a:off x="43673" y="3097971"/>
            <a:ext cx="3061700" cy="169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Google Shape;201;g35200656cfa_0_30"/>
          <p:cNvSpPr txBox="1"/>
          <p:nvPr/>
        </p:nvSpPr>
        <p:spPr>
          <a:xfrm>
            <a:off x="505326" y="426538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Result</a:t>
            </a:r>
            <a:endParaRPr sz="3000" b="1" dirty="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CF5C6-690C-0BB7-0C75-A5C07EC9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40" y="1436030"/>
            <a:ext cx="2688616" cy="1212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4C625-A8B2-86E8-7BF9-85BC3B7D5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215" y="1436031"/>
            <a:ext cx="2688616" cy="121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506E1-21D9-643A-6097-5347F334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490" y="1430356"/>
            <a:ext cx="2688616" cy="12122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06DA2D-3894-A099-CE5C-3AF346B0C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r="12584"/>
          <a:stretch/>
        </p:blipFill>
        <p:spPr bwMode="auto">
          <a:xfrm>
            <a:off x="6167073" y="3097971"/>
            <a:ext cx="3061701" cy="169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84752B-1AAD-BBCA-7970-F024CA3E1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r="12720"/>
          <a:stretch/>
        </p:blipFill>
        <p:spPr bwMode="auto">
          <a:xfrm>
            <a:off x="3105373" y="3097971"/>
            <a:ext cx="3061701" cy="169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EDBC20-1DCA-69C0-92DB-F76A82B282B0}"/>
              </a:ext>
            </a:extLst>
          </p:cNvPr>
          <p:cNvSpPr txBox="1"/>
          <p:nvPr/>
        </p:nvSpPr>
        <p:spPr>
          <a:xfrm>
            <a:off x="3636706" y="971665"/>
            <a:ext cx="1090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K-SVD</a:t>
            </a:r>
          </a:p>
        </p:txBody>
      </p:sp>
      <p:sp>
        <p:nvSpPr>
          <p:cNvPr id="6" name="Google Shape;141;p8">
            <a:extLst>
              <a:ext uri="{FF2B5EF4-FFF2-40B4-BE49-F238E27FC236}">
                <a16:creationId xmlns:a16="http://schemas.microsoft.com/office/drawing/2014/main" id="{EA7AE80C-FA5D-2CEE-88FF-51B208BB6CA7}"/>
              </a:ext>
            </a:extLst>
          </p:cNvPr>
          <p:cNvSpPr txBox="1"/>
          <p:nvPr/>
        </p:nvSpPr>
        <p:spPr>
          <a:xfrm>
            <a:off x="2100802" y="2757597"/>
            <a:ext cx="26886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InversionNe</a:t>
            </a:r>
            <a:r>
              <a:rPr lang="en-US" altLang="zh-CN" sz="2000" b="1" dirty="0" err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lang="en-US" altLang="zh-CN" sz="20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(CNN)</a:t>
            </a:r>
            <a:r>
              <a:rPr lang="en-US" sz="20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 </a:t>
            </a:r>
            <a:endParaRPr sz="2000" b="1" dirty="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A9DF54-40A2-35B9-AE60-4EEC0D656BDA}"/>
              </a:ext>
            </a:extLst>
          </p:cNvPr>
          <p:cNvSpPr txBox="1"/>
          <p:nvPr/>
        </p:nvSpPr>
        <p:spPr>
          <a:xfrm>
            <a:off x="4975960" y="2788592"/>
            <a:ext cx="1522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dk2"/>
                </a:solidFill>
                <a:latin typeface="Tahoma"/>
                <a:cs typeface="Tahoma"/>
              </a:rPr>
              <a:t>MSE: 44660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4AF096-7C35-C902-0A0C-3F54FBD46D4A}"/>
              </a:ext>
            </a:extLst>
          </p:cNvPr>
          <p:cNvSpPr txBox="1"/>
          <p:nvPr/>
        </p:nvSpPr>
        <p:spPr>
          <a:xfrm>
            <a:off x="4853558" y="972000"/>
            <a:ext cx="1702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dk2"/>
                </a:solidFill>
                <a:latin typeface="Tahoma"/>
                <a:cs typeface="Tahoma"/>
              </a:rPr>
              <a:t>MSE: </a:t>
            </a:r>
            <a:r>
              <a:rPr lang="en-US" altLang="zh-CN" sz="1600" b="1" dirty="0">
                <a:solidFill>
                  <a:schemeClr val="dk2"/>
                </a:solidFill>
                <a:latin typeface="Tahoma"/>
                <a:cs typeface="Tahoma"/>
              </a:rPr>
              <a:t>226370</a:t>
            </a:r>
            <a:r>
              <a:rPr lang="zh-CN" altLang="en-US" sz="1600" b="1" dirty="0">
                <a:solidFill>
                  <a:schemeClr val="dk2"/>
                </a:solidFill>
                <a:latin typeface="Tahoma"/>
                <a:cs typeface="Tahoma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529292" y="211980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00736D-AAEB-679B-9332-394D144CAA18}"/>
              </a:ext>
            </a:extLst>
          </p:cNvPr>
          <p:cNvSpPr txBox="1"/>
          <p:nvPr/>
        </p:nvSpPr>
        <p:spPr>
          <a:xfrm>
            <a:off x="433781" y="1281793"/>
            <a:ext cx="8276435" cy="331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zh-CN" dirty="0"/>
              <a:t>Deng, C., Feng, S., Wang, H., Zhang, X., Jin, P., Feng, Y., Zeng, Q., Chen, Y., &amp; Lin, Y. (2022). </a:t>
            </a:r>
            <a:r>
              <a:rPr lang="en-US" altLang="zh-CN" dirty="0" err="1"/>
              <a:t>OpenFWI</a:t>
            </a:r>
            <a:r>
              <a:rPr lang="en-US" altLang="zh-CN" dirty="0"/>
              <a:t>: Large-scale multi-structural benchmark datasets for full waveform inversion. Advances in Neural Information Processing Systems, 35.</a:t>
            </a:r>
          </a:p>
          <a:p>
            <a:pPr marL="285750" indent="-285750" fontAlgn="base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zh-CN" dirty="0"/>
              <a:t>Jin, P., Zhang, X., Chen, Y., Huang, S., Liu, Z., &amp; Lin, Y. (2022). Unsupervised learning of full-waveform inversion: Connecting CNN and partial differential equation in a loop. In Proceedings of the Tenth International Conference on Learning Representations (ICLR).</a:t>
            </a:r>
          </a:p>
          <a:p>
            <a:pPr marL="285750" indent="-285750" fontAlgn="base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zh-CN" dirty="0"/>
              <a:t>Los Alamos National Laboratory. (2021). </a:t>
            </a:r>
            <a:r>
              <a:rPr lang="en-US" altLang="zh-CN" dirty="0" err="1"/>
              <a:t>OpenFWI</a:t>
            </a:r>
            <a:r>
              <a:rPr lang="en-US" altLang="zh-CN" dirty="0"/>
              <a:t> [Computer software]. GitHub.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https://github.com/lanl/OpenFWI​</a:t>
            </a:r>
            <a:endParaRPr lang="en-US" altLang="zh-CN" dirty="0"/>
          </a:p>
          <a:p>
            <a:pPr marL="285750" indent="-285750" fontAlgn="base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zh-CN" dirty="0" err="1"/>
              <a:t>Virieux</a:t>
            </a:r>
            <a:r>
              <a:rPr lang="en-US" altLang="zh-CN" dirty="0"/>
              <a:t>, J., </a:t>
            </a:r>
            <a:r>
              <a:rPr lang="en-US" altLang="zh-CN" dirty="0" err="1"/>
              <a:t>Operto</a:t>
            </a:r>
            <a:r>
              <a:rPr lang="en-US" altLang="zh-CN" dirty="0"/>
              <a:t>, S. (2009). An overview of full-waveform inversion in exploration geophysics. Geophysics, 74(6), WCC1–WCC26. </a:t>
            </a:r>
          </a:p>
          <a:p>
            <a:pPr marL="285750" indent="-285750" fontAlgn="base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zh-CN" dirty="0"/>
              <a:t>Wu, Y.,  Lin, Y. (2019). </a:t>
            </a:r>
            <a:r>
              <a:rPr lang="en-US" altLang="zh-CN" dirty="0" err="1"/>
              <a:t>InversionNet</a:t>
            </a:r>
            <a:r>
              <a:rPr lang="en-US" altLang="zh-CN" dirty="0"/>
              <a:t>: An efficient and accurate data-driven full waveform inversion. IEEE Transactions on Computational Imaging, 6, 419–433. </a:t>
            </a:r>
          </a:p>
          <a:p>
            <a:pPr marL="285750" indent="-285750" fontAlgn="base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zh-CN" dirty="0"/>
              <a:t>Zhang, Z.,  Lin, Y. (2020). Data-driven seismic waveform inversion: A study on the robustness and generalization. IEEE Transactions on Geoscience and Remote Sensing, 58(10), 6900–6913.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C2C9C6-8EA1-7F01-9AB4-589895F48DC6}"/>
              </a:ext>
            </a:extLst>
          </p:cNvPr>
          <p:cNvSpPr txBox="1"/>
          <p:nvPr/>
        </p:nvSpPr>
        <p:spPr>
          <a:xfrm>
            <a:off x="2784021" y="3714750"/>
            <a:ext cx="3812721" cy="855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Thank</a:t>
            </a:r>
            <a:r>
              <a:rPr lang="zh-CN" altLang="en-US" sz="48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You</a:t>
            </a:r>
            <a:r>
              <a:rPr lang="zh-CN" altLang="en-US" sz="4800" b="1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！</a:t>
            </a:r>
            <a:endParaRPr lang="en-US" altLang="zh-CN" sz="4800" b="1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br>
              <a:rPr lang="en-US" b="0"/>
            </a:br>
            <a:br>
              <a:rPr lang="en-US"/>
            </a:br>
            <a:r>
              <a:rPr lang="en-US"/>
              <a:t>Background</a:t>
            </a:r>
            <a:endParaRPr/>
          </a:p>
        </p:txBody>
      </p:sp>
      <p:sp>
        <p:nvSpPr>
          <p:cNvPr id="84" name="Google Shape;84;p2"/>
          <p:cNvSpPr txBox="1">
            <a:spLocks noGrp="1"/>
          </p:cNvSpPr>
          <p:nvPr>
            <p:ph type="body" idx="1"/>
          </p:nvPr>
        </p:nvSpPr>
        <p:spPr>
          <a:xfrm>
            <a:off x="529293" y="1819219"/>
            <a:ext cx="7777800" cy="752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Subsurface Structures: FWI reconstructs high-resolution velocity maps from seismic data to understand the subsurface.</a:t>
            </a:r>
            <a:endParaRPr dirty="0"/>
          </a:p>
        </p:txBody>
      </p:sp>
      <p:sp>
        <p:nvSpPr>
          <p:cNvPr id="85" name="Google Shape;85;p2"/>
          <p:cNvSpPr txBox="1"/>
          <p:nvPr/>
        </p:nvSpPr>
        <p:spPr>
          <a:xfrm>
            <a:off x="529293" y="1277068"/>
            <a:ext cx="4572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Necessary of FWI:</a:t>
            </a:r>
            <a:endParaRPr sz="20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529293" y="2713792"/>
            <a:ext cx="4693637" cy="1671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Supporting key applications: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indent="-285750">
              <a:lnSpc>
                <a:spcPct val="90000"/>
              </a:lnSpc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Carbon sequestration</a:t>
            </a:r>
            <a:endParaRPr sz="2000" dirty="0">
              <a:sym typeface="Tahoma"/>
            </a:endParaRPr>
          </a:p>
          <a:p>
            <a:pPr marL="285750" indent="-285750">
              <a:lnSpc>
                <a:spcPct val="90000"/>
              </a:lnSpc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Reservoir identification</a:t>
            </a:r>
            <a:endParaRPr sz="2000" dirty="0">
              <a:sym typeface="Tahoma"/>
            </a:endParaRPr>
          </a:p>
          <a:p>
            <a:pPr marL="285750" indent="-285750">
              <a:lnSpc>
                <a:spcPct val="90000"/>
              </a:lnSpc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Subsurface energy exploration</a:t>
            </a:r>
            <a:endParaRPr sz="2000" dirty="0">
              <a:sym typeface="Tahoma"/>
            </a:endParaRPr>
          </a:p>
          <a:p>
            <a:pPr marL="285750" indent="-285750">
              <a:lnSpc>
                <a:spcPct val="90000"/>
              </a:lnSpc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Earthquake early warning    </a:t>
            </a:r>
            <a:endParaRPr sz="2000" dirty="0">
              <a:sym typeface="Tahoma"/>
            </a:endParaRPr>
          </a:p>
        </p:txBody>
      </p:sp>
      <p:pic>
        <p:nvPicPr>
          <p:cNvPr id="87" name="Google Shape;87;p2" descr="图示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8355" y="2505151"/>
            <a:ext cx="3378738" cy="2532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br>
              <a:rPr lang="en-US" b="0"/>
            </a:br>
            <a:br>
              <a:rPr lang="en-US"/>
            </a:br>
            <a:r>
              <a:rPr lang="en-US"/>
              <a:t>Background</a:t>
            </a:r>
            <a:endParaRPr/>
          </a:p>
        </p:txBody>
      </p:sp>
      <p:sp>
        <p:nvSpPr>
          <p:cNvPr id="93" name="Google Shape;93;p3"/>
          <p:cNvSpPr txBox="1"/>
          <p:nvPr/>
        </p:nvSpPr>
        <p:spPr>
          <a:xfrm>
            <a:off x="636158" y="1107202"/>
            <a:ext cx="383929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Limitations(FWI)</a:t>
            </a:r>
            <a:endParaRPr dirty="0"/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1"/>
          </p:nvPr>
        </p:nvSpPr>
        <p:spPr>
          <a:xfrm>
            <a:off x="636158" y="1655454"/>
            <a:ext cx="8085415" cy="106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Physics-driven FWI: </a:t>
            </a:r>
            <a:endParaRPr b="1" dirty="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latin typeface="Arial"/>
                <a:ea typeface="Arial"/>
                <a:cs typeface="Arial"/>
                <a:sym typeface="Arial"/>
              </a:rPr>
              <a:t>High Computational Cost:</a:t>
            </a:r>
            <a:r>
              <a:rPr lang="en-US" sz="1400" b="0" i="0" u="none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Partial Differential Equations (PDEs).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Non-Convex Optimization Problem: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e.g., cycle-skipping.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Ill-</a:t>
            </a:r>
            <a:r>
              <a:rPr lang="en-US" sz="1400" b="1" dirty="0" err="1">
                <a:latin typeface="Arial"/>
                <a:ea typeface="Arial"/>
                <a:cs typeface="Arial"/>
                <a:sym typeface="Arial"/>
              </a:rPr>
              <a:t>Posedness</a:t>
            </a: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4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results unstable or ambiguous. </a:t>
            </a:r>
            <a:endParaRPr dirty="0"/>
          </a:p>
          <a:p>
            <a:pPr marL="230188" lvl="0" indent="-128588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None/>
            </a:pPr>
            <a:endParaRPr dirty="0"/>
          </a:p>
        </p:txBody>
      </p:sp>
      <p:sp>
        <p:nvSpPr>
          <p:cNvPr id="95" name="Google Shape;95;p3"/>
          <p:cNvSpPr txBox="1"/>
          <p:nvPr/>
        </p:nvSpPr>
        <p:spPr>
          <a:xfrm>
            <a:off x="636159" y="2896310"/>
            <a:ext cx="8170957" cy="171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None/>
            </a:pPr>
            <a:r>
              <a:rPr lang="en-US" sz="16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Data-driven FWI: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Insufficient Capability for Complex Structures:</a:t>
            </a:r>
            <a: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e.g., curved faults 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Generalization Ability:</a:t>
            </a:r>
            <a: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Models perform poorly when directly applied to datasets with different geological features, and hard to compare different methods.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Efficiency: </a:t>
            </a:r>
            <a: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methods (UPFWI, InversionNet3D) face high computational costs. 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Mature on 3D FWI: </a:t>
            </a:r>
            <a:r>
              <a:rPr lang="en-US"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Fewer benchmarks are available for 3D FWI compared to 2D. </a:t>
            </a:r>
            <a:endParaRPr sz="14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br>
              <a:rPr lang="en-US" b="0"/>
            </a:br>
            <a:br>
              <a:rPr lang="en-US"/>
            </a:br>
            <a:r>
              <a:rPr lang="en-US"/>
              <a:t>Background</a:t>
            </a:r>
            <a:endParaRPr/>
          </a:p>
        </p:txBody>
      </p:sp>
      <p:sp>
        <p:nvSpPr>
          <p:cNvPr id="101" name="Google Shape;101;p4"/>
          <p:cNvSpPr txBox="1"/>
          <p:nvPr/>
        </p:nvSpPr>
        <p:spPr>
          <a:xfrm>
            <a:off x="533927" y="1075350"/>
            <a:ext cx="459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Current Limitation(Dataset):</a:t>
            </a:r>
            <a:endParaRPr sz="18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57194" y="1555351"/>
            <a:ext cx="58668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 of Public Datasets.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9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datasets don't cover all the necessary feature data.</a:t>
            </a:r>
            <a:endParaRPr dirty="0"/>
          </a:p>
        </p:txBody>
      </p:sp>
      <p:pic>
        <p:nvPicPr>
          <p:cNvPr id="103" name="Google Shape;1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925" y="2259086"/>
            <a:ext cx="8297249" cy="254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533919" y="500513"/>
            <a:ext cx="3137836" cy="47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Why OPENFWI</a:t>
            </a:r>
            <a:endParaRPr/>
          </a:p>
        </p:txBody>
      </p:sp>
      <p:sp>
        <p:nvSpPr>
          <p:cNvPr id="109" name="Google Shape;109;p6"/>
          <p:cNvSpPr txBox="1"/>
          <p:nvPr/>
        </p:nvSpPr>
        <p:spPr>
          <a:xfrm>
            <a:off x="533919" y="1135781"/>
            <a:ext cx="15066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Method:  </a:t>
            </a:r>
            <a:endParaRPr sz="2000" b="1" dirty="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533919" y="1535891"/>
            <a:ext cx="8292447" cy="220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Fair Comparisons: Fair comparisons between different FWI methods</a:t>
            </a:r>
            <a:endParaRPr sz="1600" dirty="0"/>
          </a:p>
          <a:p>
            <a:pPr marL="3429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Benchmarking: Perform benchmarking over various methods.</a:t>
            </a:r>
            <a:endParaRPr sz="1600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800"/>
              <a:buFont typeface="Noto Sans Symbols"/>
              <a:buNone/>
            </a:pPr>
            <a:r>
              <a:rPr 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zh-CN" altLang="en-US" sz="18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600" dirty="0"/>
              <a:t>1. Multilayer perceptron.</a:t>
            </a:r>
            <a:endParaRPr sz="1600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800"/>
              <a:buFont typeface="Noto Sans Symbols"/>
              <a:buNone/>
            </a:pPr>
            <a:r>
              <a:rPr lang="en-US" sz="1600" dirty="0"/>
              <a:t>    </a:t>
            </a:r>
            <a:r>
              <a:rPr lang="zh-CN" altLang="en-US" sz="1600" dirty="0"/>
              <a:t>   </a:t>
            </a:r>
            <a:r>
              <a:rPr lang="en-US" sz="1600" dirty="0"/>
              <a:t>2. Recurrent networks, CNNs, GANs</a:t>
            </a:r>
            <a:endParaRPr sz="1600" dirty="0"/>
          </a:p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800"/>
              <a:buFont typeface="Noto Sans Symbols"/>
              <a:buNone/>
            </a:pPr>
            <a:r>
              <a:rPr lang="en-US" sz="1600" dirty="0"/>
              <a:t>    </a:t>
            </a:r>
            <a:r>
              <a:rPr lang="zh-CN" altLang="en-US" sz="1600" dirty="0"/>
              <a:t>   </a:t>
            </a:r>
            <a:r>
              <a:rPr lang="en-US" sz="1600" dirty="0"/>
              <a:t>3. Extend from 2D to 3D.</a:t>
            </a:r>
            <a:endParaRPr sz="1600" dirty="0"/>
          </a:p>
          <a:p>
            <a:pPr marL="342900" indent="-342900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/>
              <a:t>Establish Baselines: Provide baseline results to measure future developments</a:t>
            </a:r>
            <a:endParaRPr sz="1600" dirty="0"/>
          </a:p>
        </p:txBody>
      </p:sp>
      <p:pic>
        <p:nvPicPr>
          <p:cNvPr id="111" name="Google Shape;11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8177" y="3623345"/>
            <a:ext cx="5427646" cy="140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A935002-ADEE-9DA8-B2E1-688B6A8E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>
            <a:extLst>
              <a:ext uri="{FF2B5EF4-FFF2-40B4-BE49-F238E27FC236}">
                <a16:creationId xmlns:a16="http://schemas.microsoft.com/office/drawing/2014/main" id="{3F053981-238F-24C2-CC61-EE790B4E3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500513"/>
            <a:ext cx="3137836" cy="47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 dirty="0"/>
              <a:t>Why OPENFWI</a:t>
            </a:r>
            <a:endParaRPr dirty="0"/>
          </a:p>
        </p:txBody>
      </p:sp>
      <p:sp>
        <p:nvSpPr>
          <p:cNvPr id="109" name="Google Shape;109;p6">
            <a:extLst>
              <a:ext uri="{FF2B5EF4-FFF2-40B4-BE49-F238E27FC236}">
                <a16:creationId xmlns:a16="http://schemas.microsoft.com/office/drawing/2014/main" id="{B6491017-D573-E666-DB0D-AB37796AB368}"/>
              </a:ext>
            </a:extLst>
          </p:cNvPr>
          <p:cNvSpPr txBox="1"/>
          <p:nvPr/>
        </p:nvSpPr>
        <p:spPr>
          <a:xfrm>
            <a:off x="533919" y="1135781"/>
            <a:ext cx="15066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dirty="0">
                <a:solidFill>
                  <a:srgbClr val="002D72"/>
                </a:solidFill>
                <a:effectLst/>
                <a:latin typeface="Tahoma" panose="020B0604030504040204" pitchFamily="34" charset="0"/>
              </a:rPr>
              <a:t>Dataset :</a:t>
            </a:r>
            <a:endParaRPr sz="2000" b="1" dirty="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188836-946D-16C4-47E0-B0FFB77B6A8F}"/>
              </a:ext>
            </a:extLst>
          </p:cNvPr>
          <p:cNvSpPr txBox="1"/>
          <p:nvPr/>
        </p:nvSpPr>
        <p:spPr>
          <a:xfrm>
            <a:off x="533919" y="1666567"/>
            <a:ext cx="7956938" cy="3296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90000"/>
              </a:lnSpc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zh-CN" sz="1600" dirty="0"/>
              <a:t>Fill the Need for Public Data.</a:t>
            </a:r>
          </a:p>
          <a:p>
            <a:pPr fontAlgn="base">
              <a:lnSpc>
                <a:spcPct val="90000"/>
              </a:lnSpc>
              <a:buClr>
                <a:srgbClr val="092C74"/>
              </a:buClr>
              <a:buSzPts val="1800"/>
            </a:pPr>
            <a:endParaRPr lang="en-US" altLang="zh-CN" sz="1600" dirty="0"/>
          </a:p>
          <a:p>
            <a:pPr marL="342900" indent="-342900" fontAlgn="base">
              <a:lnSpc>
                <a:spcPct val="90000"/>
              </a:lnSpc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zh-CN" sz="1600" dirty="0"/>
              <a:t>Provide Large-Scale Datasets with Multiple Subsurface Structures.</a:t>
            </a:r>
          </a:p>
          <a:p>
            <a:pPr fontAlgn="base">
              <a:lnSpc>
                <a:spcPct val="90000"/>
              </a:lnSpc>
              <a:buClr>
                <a:srgbClr val="092C74"/>
              </a:buClr>
              <a:buSzPts val="1800"/>
            </a:pPr>
            <a:endParaRPr lang="en-US" altLang="zh-CN" sz="1600" dirty="0"/>
          </a:p>
          <a:p>
            <a:pPr marL="342900" indent="-342900" fontAlgn="base">
              <a:lnSpc>
                <a:spcPct val="90000"/>
              </a:lnSpc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zh-CN" sz="1600" dirty="0"/>
              <a:t>Meet Growing Demand</a:t>
            </a:r>
          </a:p>
          <a:p>
            <a:pPr fontAlgn="base">
              <a:lnSpc>
                <a:spcPct val="90000"/>
              </a:lnSpc>
              <a:buClr>
                <a:srgbClr val="092C74"/>
              </a:buClr>
              <a:buSzPts val="1800"/>
            </a:pPr>
            <a:r>
              <a:rPr lang="zh-CN" altLang="en-US" sz="1600" dirty="0"/>
              <a:t>      </a:t>
            </a:r>
            <a:r>
              <a:rPr lang="en-US" altLang="zh-CN" dirty="0"/>
              <a:t>-Driven by the success of data-driven FWI methods in the geophysics community</a:t>
            </a:r>
          </a:p>
          <a:p>
            <a:pPr fontAlgn="base">
              <a:lnSpc>
                <a:spcPct val="90000"/>
              </a:lnSpc>
              <a:buClr>
                <a:srgbClr val="092C74"/>
              </a:buClr>
              <a:buSzPts val="1800"/>
            </a:pPr>
            <a:endParaRPr lang="en-US" altLang="zh-CN" dirty="0"/>
          </a:p>
          <a:p>
            <a:pPr marL="342900" indent="-342900" fontAlgn="base">
              <a:lnSpc>
                <a:spcPct val="90000"/>
              </a:lnSpc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zh-CN" sz="1600" dirty="0"/>
              <a:t>Ensure Diversity.</a:t>
            </a:r>
          </a:p>
          <a:p>
            <a:pPr rtl="0">
              <a:spcBef>
                <a:spcPts val="750"/>
              </a:spcBef>
              <a:spcAft>
                <a:spcPts val="0"/>
              </a:spcAft>
            </a:pPr>
            <a:r>
              <a:rPr lang="en-US" altLang="zh-C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</a:t>
            </a:r>
            <a:r>
              <a:rPr lang="en-US" altLang="zh-CN" dirty="0"/>
              <a:t> </a:t>
            </a:r>
            <a:r>
              <a:rPr lang="zh-CN" altLang="en-US" dirty="0"/>
              <a:t>   </a:t>
            </a:r>
            <a:r>
              <a:rPr lang="en-US" altLang="zh-CN" dirty="0"/>
              <a:t>1. Geophysical domains:  Interface, Fault, CO2​ storage.</a:t>
            </a:r>
          </a:p>
          <a:p>
            <a:pPr rtl="0">
              <a:spcBef>
                <a:spcPts val="750"/>
              </a:spcBef>
              <a:spcAft>
                <a:spcPts val="0"/>
              </a:spcAft>
            </a:pPr>
            <a:r>
              <a:rPr lang="en-US" altLang="zh-CN" dirty="0"/>
              <a:t>   </a:t>
            </a:r>
            <a:r>
              <a:rPr lang="zh-CN" altLang="en-US" dirty="0"/>
              <a:t>    </a:t>
            </a:r>
            <a:r>
              <a:rPr lang="en-US" altLang="zh-CN" dirty="0"/>
              <a:t>2. Geological structures: Flat, Curve.</a:t>
            </a:r>
          </a:p>
          <a:p>
            <a:pPr rtl="0">
              <a:spcBef>
                <a:spcPts val="750"/>
              </a:spcBef>
              <a:spcAft>
                <a:spcPts val="0"/>
              </a:spcAft>
            </a:pPr>
            <a:r>
              <a:rPr lang="en-US" altLang="zh-CN" dirty="0"/>
              <a:t>   </a:t>
            </a:r>
            <a:r>
              <a:rPr lang="zh-CN" altLang="en-US" dirty="0"/>
              <a:t>   </a:t>
            </a:r>
            <a:r>
              <a:rPr lang="en-US" altLang="zh-CN" dirty="0"/>
              <a:t> 3. Sample sizes, 3D dataset.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09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8CBD3619-5E1C-BDE0-B1B2-20EF72F34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41" y="1654657"/>
            <a:ext cx="3556523" cy="3116738"/>
          </a:xfrm>
          <a:prstGeom prst="rect">
            <a:avLst/>
          </a:prstGeom>
        </p:spPr>
      </p:pic>
      <p:sp>
        <p:nvSpPr>
          <p:cNvPr id="123" name="Google Shape;123;g35200656cfa_0_34"/>
          <p:cNvSpPr txBox="1">
            <a:spLocks noGrp="1"/>
          </p:cNvSpPr>
          <p:nvPr>
            <p:ph type="title"/>
          </p:nvPr>
        </p:nvSpPr>
        <p:spPr>
          <a:xfrm>
            <a:off x="533919" y="500513"/>
            <a:ext cx="31377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Dataset :</a:t>
            </a:r>
            <a:r>
              <a:rPr lang="en-US" sz="2000"/>
              <a:t> </a:t>
            </a:r>
            <a:endParaRPr/>
          </a:p>
        </p:txBody>
      </p:sp>
      <p:sp>
        <p:nvSpPr>
          <p:cNvPr id="124" name="Google Shape;124;g35200656cfa_0_34"/>
          <p:cNvSpPr txBox="1"/>
          <p:nvPr/>
        </p:nvSpPr>
        <p:spPr>
          <a:xfrm>
            <a:off x="533914" y="1127650"/>
            <a:ext cx="500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Seismic Data Simulation via Forward Modeling</a:t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" name="Google Shape;126;g35200656cfa_0_34"/>
          <p:cNvSpPr txBox="1"/>
          <p:nvPr/>
        </p:nvSpPr>
        <p:spPr>
          <a:xfrm>
            <a:off x="663375" y="3088350"/>
            <a:ext cx="45474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p: pressure wavefield (seismic signal)</a:t>
            </a:r>
            <a:br>
              <a:rPr lang="en-US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c: subsurface velocity model</a:t>
            </a:r>
            <a:br>
              <a:rPr lang="en-US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s: seismic source (typically a Ricker wavelet)</a:t>
            </a:r>
          </a:p>
        </p:txBody>
      </p:sp>
      <p:pic>
        <p:nvPicPr>
          <p:cNvPr id="127" name="Google Shape;127;g35200656cfa_0_34" title="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759" y="2742361"/>
            <a:ext cx="2391242" cy="20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36D5CF-D888-5264-94C9-013F368E9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75" y="1654657"/>
            <a:ext cx="5704216" cy="9917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200656cfa_0_47"/>
          <p:cNvSpPr txBox="1">
            <a:spLocks noGrp="1"/>
          </p:cNvSpPr>
          <p:nvPr>
            <p:ph type="title"/>
          </p:nvPr>
        </p:nvSpPr>
        <p:spPr>
          <a:xfrm>
            <a:off x="533919" y="500513"/>
            <a:ext cx="31377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Dataset :</a:t>
            </a:r>
            <a:r>
              <a:rPr lang="en-US" sz="2000"/>
              <a:t> </a:t>
            </a:r>
            <a:endParaRPr/>
          </a:p>
        </p:txBody>
      </p:sp>
      <p:pic>
        <p:nvPicPr>
          <p:cNvPr id="133" name="Google Shape;133;g35200656cfa_0_47" title="截屏2025-04-30 下午10.05.5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423" y="1257741"/>
            <a:ext cx="2552577" cy="35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下载.mp4">
            <a:extLst>
              <a:ext uri="{FF2B5EF4-FFF2-40B4-BE49-F238E27FC236}">
                <a16:creationId xmlns:a16="http://schemas.microsoft.com/office/drawing/2014/main" id="{E70D620C-3FD8-D96F-405F-18A3B6D83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191" y="3295222"/>
            <a:ext cx="6246995" cy="14229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848E85-29DA-56C6-B495-EE35F01ADE8B}"/>
              </a:ext>
            </a:extLst>
          </p:cNvPr>
          <p:cNvSpPr txBox="1"/>
          <p:nvPr/>
        </p:nvSpPr>
        <p:spPr>
          <a:xfrm>
            <a:off x="663191" y="999274"/>
            <a:ext cx="5928232" cy="2670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Source and Receiver Configuration</a:t>
            </a: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zh-CN" dirty="0">
                <a:sym typeface="Tahoma"/>
              </a:rPr>
              <a:t>Sources: Seismic sources are injected near the surface at multiple locations (e.g., 5 per sample in Vel Family).</a:t>
            </a: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zh-CN" dirty="0">
                <a:sym typeface="Tahoma"/>
              </a:rPr>
              <a:t>Receivers: A linear array of receivers (e.g., 70) records wavefield responses over time (e.g., 1000 time steps).</a:t>
            </a: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zh-CN" dirty="0">
                <a:sym typeface="Tahoma"/>
              </a:rPr>
              <a:t>This configuration mimics how field seismic surveys are conducted.</a:t>
            </a: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velocity data shape(120, 1, 70, 70),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seismic data shape(120, 5, 1000, 70)</a:t>
            </a: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SzPts val="1800"/>
              <a:buFont typeface="Arial" panose="020B0604020202020204" pitchFamily="34" charset="0"/>
              <a:buChar char="•"/>
            </a:pPr>
            <a:endParaRPr lang="en-US" altLang="zh-CN" dirty="0"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533919" y="271723"/>
            <a:ext cx="4885104" cy="671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DL Methods</a:t>
            </a:r>
            <a:endParaRPr/>
          </a:p>
        </p:txBody>
      </p:sp>
      <p:sp>
        <p:nvSpPr>
          <p:cNvPr id="141" name="Google Shape;141;p8"/>
          <p:cNvSpPr txBox="1"/>
          <p:nvPr/>
        </p:nvSpPr>
        <p:spPr>
          <a:xfrm>
            <a:off x="533919" y="1172113"/>
            <a:ext cx="19782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InversionNet</a:t>
            </a:r>
            <a:r>
              <a:rPr lang="en-US" sz="2000" b="1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:  </a:t>
            </a:r>
            <a:endParaRPr sz="2000" b="1" dirty="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4112911" y="3815373"/>
            <a:ext cx="4651758" cy="89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Advantages: </a:t>
            </a:r>
            <a:r>
              <a:rPr lang="en-US" sz="1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Simple, fast convergence, stable training, and high accuracy on simple datasets.</a:t>
            </a:r>
            <a:endParaRPr sz="1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Limitations: </a:t>
            </a:r>
            <a:r>
              <a:rPr lang="en-US" sz="14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physical constraints; prone to overfitting on complex structures or sparse data.</a:t>
            </a:r>
            <a:endParaRPr dirty="0"/>
          </a:p>
        </p:txBody>
      </p:sp>
      <p:sp>
        <p:nvSpPr>
          <p:cNvPr id="143" name="Google Shape;143;p8"/>
          <p:cNvSpPr txBox="1"/>
          <p:nvPr/>
        </p:nvSpPr>
        <p:spPr>
          <a:xfrm>
            <a:off x="533919" y="1572223"/>
            <a:ext cx="3643445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Idea: 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Full-waveform inversion is traditionally computationally intensive and prone to low-resolution results due to ill-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posedness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cycle skipping. To overcome these challenges, an encoder-decoder CNN with a CRF module to directly map seismic data to velocity structures, bypassing the need for the forward operator. 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8" descr="图示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2911" y="934514"/>
            <a:ext cx="4855719" cy="27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3ee0353-7578-402a-8976-1f2c64a034f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B259FD32E11A45A9AE4CDFF9E0EA75" ma:contentTypeVersion="6" ma:contentTypeDescription="Create a new document." ma:contentTypeScope="" ma:versionID="72df4465275b26d2069193f2f299e077">
  <xsd:schema xmlns:xsd="http://www.w3.org/2001/XMLSchema" xmlns:xs="http://www.w3.org/2001/XMLSchema" xmlns:p="http://schemas.microsoft.com/office/2006/metadata/properties" xmlns:ns3="d3ee0353-7578-402a-8976-1f2c64a034ff" targetNamespace="http://schemas.microsoft.com/office/2006/metadata/properties" ma:root="true" ma:fieldsID="f1d65d68bc49407343e1937f9a2214be" ns3:_="">
    <xsd:import namespace="d3ee0353-7578-402a-8976-1f2c64a034f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ee0353-7578-402a-8976-1f2c64a034ff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9F76A-D293-4F9B-987A-1CDFBB273B1E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d3ee0353-7578-402a-8976-1f2c64a034ff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3C60511-A0FC-4F42-948F-40C95B5FEF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ee0353-7578-402a-8976-1f2c64a034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15E606-B34C-4D65-AA1E-E56A17FB4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1077</Words>
  <Application>Microsoft Office PowerPoint</Application>
  <PresentationFormat>On-screen Show (16:9)</PresentationFormat>
  <Paragraphs>113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Courier New</vt:lpstr>
      <vt:lpstr>Tahoma</vt:lpstr>
      <vt:lpstr>Arial</vt:lpstr>
      <vt:lpstr>Noto Sans Symbols</vt:lpstr>
      <vt:lpstr>Calibri</vt:lpstr>
      <vt:lpstr>EP Presentation Theme - Simple</vt:lpstr>
      <vt:lpstr>Comparative Study of Data-Driven and Compressed Sensing Methods in FWI</vt:lpstr>
      <vt:lpstr>  Background</vt:lpstr>
      <vt:lpstr>  Background</vt:lpstr>
      <vt:lpstr>  Background</vt:lpstr>
      <vt:lpstr>Why OPENFWI</vt:lpstr>
      <vt:lpstr>Why OPENFWI</vt:lpstr>
      <vt:lpstr>Dataset : </vt:lpstr>
      <vt:lpstr>Dataset : </vt:lpstr>
      <vt:lpstr>DL Methods</vt:lpstr>
      <vt:lpstr>DL Methods</vt:lpstr>
      <vt:lpstr>DL Methods</vt:lpstr>
      <vt:lpstr> Evaluation Method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Zhijun Zhang</dc:creator>
  <cp:lastModifiedBy>Johnny Lin</cp:lastModifiedBy>
  <cp:revision>8</cp:revision>
  <dcterms:created xsi:type="dcterms:W3CDTF">2025-04-28T21:16:44Z</dcterms:created>
  <dcterms:modified xsi:type="dcterms:W3CDTF">2025-05-01T22:34:44Z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0x010100CFB259FD32E11A45A9AE4CDFF9E0EA75</vt:lpwstr>
  </property>
  <property fmtid="{D5CDD505-2E9C-101B-9397-08002B2CF9AE}" pid="3" name="MediaServiceImageTags">
    <vt:lpwstr/>
  </property>
</Properties>
</file>